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73" r:id="rId9"/>
    <p:sldId id="27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71774565771523"/>
          <c:y val="3.7297652891008622E-2"/>
          <c:w val="0.58043734592858054"/>
          <c:h val="0.931620969699817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A9-43C6-AD3B-0AF9716412BC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A9-43C6-AD3B-0AF9716412B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FA9-43C6-AD3B-0AF9716412BC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FA9-43C6-AD3B-0AF9716412BC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FA9-43C6-AD3B-0AF9716412BC}"/>
              </c:ext>
            </c:extLst>
          </c:dPt>
          <c:cat>
            <c:numRef>
              <c:f>Лист1!$A$2:$A$6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46</c:v>
                </c:pt>
                <c:pt idx="1">
                  <c:v>16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FA9-43C6-AD3B-0AF9716412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13653136851777E-3"/>
          <c:y val="4.4963570173278317E-2"/>
          <c:w val="0.63229170767716536"/>
          <c:h val="0.948437503171905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11-4F20-8585-F529E566FF57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11-4F20-8585-F529E566FF5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11-4F20-8585-F529E566FF57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11-4F20-8585-F529E566FF57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11-4F20-8585-F529E566FF57}"/>
              </c:ext>
            </c:extLst>
          </c:dPt>
          <c:cat>
            <c:numRef>
              <c:f>Лист1!$A$2:$A$6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5</c:v>
                </c:pt>
                <c:pt idx="1">
                  <c:v>8</c:v>
                </c:pt>
                <c:pt idx="2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411-4F20-8585-F529E566F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9218746972271965E-2"/>
          <c:w val="0.63229170767716536"/>
          <c:h val="0.948437503171905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DE-4E93-8C64-BAD4D1EBE08F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DE-4E93-8C64-BAD4D1EBE08F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DE-4E93-8C64-BAD4D1EBE08F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DE-4E93-8C64-BAD4D1EBE08F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4DE-4E93-8C64-BAD4D1EBE08F}"/>
              </c:ext>
            </c:extLst>
          </c:dPt>
          <c:cat>
            <c:numRef>
              <c:f>Лист1!$A$2:$A$6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25</c:v>
                </c:pt>
                <c:pt idx="1">
                  <c:v>48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4DE-4E93-8C64-BAD4D1EBE0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9218746972271965E-2"/>
          <c:w val="0.63229170767716536"/>
          <c:h val="0.948437503171905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1F-4A17-AF59-6029A1E72A01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1F-4A17-AF59-6029A1E72A0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1F-4A17-AF59-6029A1E72A01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1F-4A17-AF59-6029A1E72A01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1F-4A17-AF59-6029A1E72A01}"/>
              </c:ext>
            </c:extLst>
          </c:dPt>
          <c:cat>
            <c:numRef>
              <c:f>Лист1!$A$2:$A$6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20</c:v>
                </c:pt>
                <c:pt idx="1">
                  <c:v>33</c:v>
                </c:pt>
                <c:pt idx="2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81F-4A17-AF59-6029A1E72A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E0D9B-797E-4CB3-ABE9-EC3B1534AFF6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37072-594D-4F81-B21A-C48D96B217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2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7072-594D-4F81-B21A-C48D96B217A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5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EA3FB-A350-E266-5007-17D574E13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BA778A-0F9A-9311-659A-CA62752BB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6D1576-17C8-8D1C-FADC-03F78838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970C04-2E13-1133-DFC6-987D7310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0C869E-999A-3250-3360-FE00657A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0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0BC0D9-9F0E-34F6-B2EF-B3ED90B7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3AF461-10F6-7DEF-A802-DB7F53577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85A286-BFA5-79AC-1B5C-A3A04C15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68D4CC-A82E-1BF9-2BAA-361C6783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FF8001-A390-8982-9DD3-55DE1111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8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AA1848-4393-66B4-C123-4FF67A9CA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C8DD5B2-A8F6-A8C8-E935-8A382120C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A9109F-B448-8C19-361A-64CF1BA76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E07D54-1768-945E-4634-120D0266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B05E2F-6F15-1B70-E4A9-4AB556A0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40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5AD241-6DBF-1DF0-4BD1-31650D15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1F49D2-9A95-55C4-B582-10226020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7679EB-909F-1F64-3BBB-C6F54E38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A316A9-626D-826A-4AF0-E3EBC110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E21E52-F595-2BAA-0FEF-978972E5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57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F5627-E0B0-7D72-12CF-2C9CCD2B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870323-9ED9-41F6-F261-CE8CCCAEB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9D3273-E2C7-DC64-028A-23FA5387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64851-44B0-2D37-BEDC-E6EB53A8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EEA4F9-8CE5-1F82-80DE-88B8C4A6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03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D6206-BBA1-2238-21BC-0957A231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681A32-208A-BCEC-BF56-6FE48BB2B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6D671-D227-4D74-64C9-E1C0FB60B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BA6C08-E421-E5AC-218F-91C5268A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EDDB92-DB05-2F55-8217-C044C287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1F8E9-E126-06B6-4855-691E1CFA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55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2FF58-C9F5-4AC9-2C8E-95E1DA7A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A4977C-62A7-5C44-EEE7-907D4637C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1BE0E7-8B0C-BD0A-6974-04E0A1337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663D5F-EB25-CC79-7AFE-29469DC45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DBD6E9-7A62-32A0-68B2-6851703BB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EDA24F-45CB-0B56-2A2B-129AE3444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E76488-909A-4E83-0F2E-5601C7A1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CBBC04-07F1-7C2F-6099-FE2B50DD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232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494FC-0769-DDE5-E18D-C884BFC20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2B0602-6E3F-4DE0-1451-27D47349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2E8536-5392-A4AF-2872-06E4955C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65999F-1F5C-390F-2B24-02B350B8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90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60DA04-7E01-63C3-9CF5-D41F6310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CCDD49-A9F8-27BF-36F8-D584D28D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E1EEF4-AFA0-C7F2-2FCA-10828633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5C6F8-3AC7-A964-2B19-8615EB774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7729D9-AE29-B934-257B-31348BFF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36FEDA-071F-E9B9-6A30-BA1A66E43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9B6BC2-9379-3647-4202-672BF565A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6DEEED-DFEB-6890-482E-AF2F6789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9878F4-9F5B-910E-A912-5A076E29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9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F282B-017D-CD04-F807-736393FB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5B7473-8C47-FD0F-8E3A-862D861BB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6ECC85-691E-93B3-58AE-A5A96CD5A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848483-DEB9-56A3-5B69-69B41177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3B8358-F261-9899-F19B-53AE0508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F0B1C1-15F3-7627-21F9-F6757088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40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B2149-229E-62C2-AFB9-F360B351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22721B-CD3E-E236-F3AD-7E50F3031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254934-3954-2524-B394-F943485B9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FE159-6CC0-4D45-AEBC-1FACD09DA549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3B9E5E-866F-490E-DC25-8524E4745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8C5D9A-546E-9D86-0312-B4015AAA0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5BA0A-CE7D-4CCE-8A41-E37258F31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9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A9907-F015-5689-2B57-63D2AFB06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7723" y="2585356"/>
            <a:ext cx="12187348" cy="2330317"/>
          </a:xfrm>
        </p:spPr>
        <p:txBody>
          <a:bodyPr>
            <a:noAutofit/>
          </a:bodyPr>
          <a:lstStyle/>
          <a:p>
            <a:r>
              <a:rPr lang="ru-RU" sz="4800" dirty="0">
                <a:solidFill>
                  <a:srgbClr val="002060"/>
                </a:solidFill>
              </a:rPr>
              <a:t>Исследование возможностей </a:t>
            </a:r>
            <a:r>
              <a:rPr lang="ru-RU" sz="4800" dirty="0" err="1">
                <a:solidFill>
                  <a:srgbClr val="002060"/>
                </a:solidFill>
              </a:rPr>
              <a:t>файн</a:t>
            </a:r>
            <a:r>
              <a:rPr lang="ru-RU" sz="4800" dirty="0">
                <a:solidFill>
                  <a:srgbClr val="002060"/>
                </a:solidFill>
              </a:rPr>
              <a:t>-тюнинга </a:t>
            </a:r>
            <a:r>
              <a:rPr lang="en-US" sz="4800" dirty="0">
                <a:solidFill>
                  <a:srgbClr val="002060"/>
                </a:solidFill>
              </a:rPr>
              <a:t>LLM </a:t>
            </a:r>
            <a:r>
              <a:rPr lang="ru-RU" sz="4800" dirty="0">
                <a:solidFill>
                  <a:srgbClr val="002060"/>
                </a:solidFill>
              </a:rPr>
              <a:t>для решения задачи повышения читабельности </a:t>
            </a:r>
            <a:r>
              <a:rPr lang="ru-RU" sz="4800" dirty="0" err="1">
                <a:solidFill>
                  <a:srgbClr val="002060"/>
                </a:solidFill>
              </a:rPr>
              <a:t>декомпилированного</a:t>
            </a:r>
            <a:r>
              <a:rPr lang="ru-RU" sz="4800" dirty="0">
                <a:solidFill>
                  <a:srgbClr val="002060"/>
                </a:solidFill>
              </a:rPr>
              <a:t> кода на языке Си</a:t>
            </a:r>
            <a:endParaRPr lang="en-GB" sz="4800" dirty="0">
              <a:solidFill>
                <a:srgbClr val="00206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8F7AF5-E3E7-2A24-AF8B-6FA019099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80" y="55983"/>
            <a:ext cx="1688520" cy="10468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C28309-54F8-70AA-BC7C-686A416BE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2" y="122734"/>
            <a:ext cx="980130" cy="980130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7E83A-982B-3316-51C5-1A27BAA05C04}"/>
              </a:ext>
            </a:extLst>
          </p:cNvPr>
          <p:cNvSpPr txBox="1"/>
          <p:nvPr/>
        </p:nvSpPr>
        <p:spPr>
          <a:xfrm>
            <a:off x="1876836" y="225480"/>
            <a:ext cx="823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002060"/>
                </a:solidFill>
                <a:latin typeface="+mj-lt"/>
              </a:rPr>
              <a:t>Индивидуальный проект по программе трека «Искусственный интеллект»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IT </a:t>
            </a:r>
            <a:r>
              <a:rPr lang="ru-RU" sz="2000" dirty="0">
                <a:solidFill>
                  <a:srgbClr val="002060"/>
                </a:solidFill>
                <a:latin typeface="+mj-lt"/>
              </a:rPr>
              <a:t>Академии 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Samsung</a:t>
            </a:r>
            <a:r>
              <a:rPr lang="ru-RU" sz="2000" dirty="0">
                <a:solidFill>
                  <a:srgbClr val="002060"/>
                </a:solidFill>
                <a:latin typeface="+mj-lt"/>
              </a:rPr>
              <a:t> </a:t>
            </a:r>
            <a:endParaRPr lang="en-GB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8B70E-DBF3-E4CD-EF8E-0A7D116BCA33}"/>
              </a:ext>
            </a:extLst>
          </p:cNvPr>
          <p:cNvSpPr txBox="1"/>
          <p:nvPr/>
        </p:nvSpPr>
        <p:spPr>
          <a:xfrm>
            <a:off x="6586937" y="5616857"/>
            <a:ext cx="536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latin typeface="+mj-lt"/>
              </a:rPr>
              <a:t>Выполнил: Кислов Константин Александрович, </a:t>
            </a:r>
          </a:p>
          <a:p>
            <a:r>
              <a:rPr lang="ru-RU" sz="2000" dirty="0">
                <a:solidFill>
                  <a:srgbClr val="002060"/>
                </a:solidFill>
                <a:latin typeface="+mj-lt"/>
              </a:rPr>
              <a:t>студент 1 курса НИЯУ МИФИ</a:t>
            </a:r>
          </a:p>
          <a:p>
            <a:r>
              <a:rPr lang="ru-RU" sz="2000" dirty="0">
                <a:solidFill>
                  <a:srgbClr val="002060"/>
                </a:solidFill>
                <a:latin typeface="+mj-lt"/>
              </a:rPr>
              <a:t>Руководитель: Егоров Алексей Дмитриевич</a:t>
            </a:r>
            <a:endParaRPr lang="en-GB" sz="20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358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23294A-33B7-5B9D-4F3D-64470C2FBA74}"/>
              </a:ext>
            </a:extLst>
          </p:cNvPr>
          <p:cNvSpPr txBox="1"/>
          <p:nvPr/>
        </p:nvSpPr>
        <p:spPr>
          <a:xfrm>
            <a:off x="4746110" y="83762"/>
            <a:ext cx="2699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Заключение</a:t>
            </a:r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01417-96B4-2FC6-0705-6415BF3EDCFC}"/>
              </a:ext>
            </a:extLst>
          </p:cNvPr>
          <p:cNvSpPr txBox="1"/>
          <p:nvPr/>
        </p:nvSpPr>
        <p:spPr>
          <a:xfrm>
            <a:off x="1605683" y="1228507"/>
            <a:ext cx="89806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Проведенные тесты показывают, что модель с адаптером, несмотря на относительно небольшие для </a:t>
            </a:r>
            <a:r>
              <a:rPr lang="en-US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NLP 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объем </a:t>
            </a:r>
            <a:r>
              <a:rPr lang="ru-RU" sz="20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датасета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и количество эпох, достигает приличных результатов, в том числе при обработке кода, </a:t>
            </a:r>
            <a:r>
              <a:rPr lang="ru-RU" sz="20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декомпилированного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при помощи программ, примеров вывода которых не было в обучающей выборке (например,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RetDec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). В дальнейшие планы работы над проектом входят: продолжение обучения модели на </a:t>
            </a:r>
            <a:r>
              <a:rPr lang="ru-RU" sz="20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датасете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большего объема и с примерами работы других </a:t>
            </a:r>
            <a:r>
              <a:rPr lang="ru-RU" sz="20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декомпиляторов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проведение более масштабного тестирования как с классическими для задачи </a:t>
            </a:r>
            <a:r>
              <a:rPr lang="en-US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seq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seq 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метриками, так и с оценкой при помощи опроса специалистов и с проверкой возможности перекомпилирования результатов работы нейросети.</a:t>
            </a:r>
            <a:endParaRPr lang="en-GB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Надпись 2">
            <a:extLst>
              <a:ext uri="{FF2B5EF4-FFF2-40B4-BE49-F238E27FC236}">
                <a16:creationId xmlns:a16="http://schemas.microsoft.com/office/drawing/2014/main" id="{89B8A2CB-F817-A8DA-7757-92649A313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956" y="5791244"/>
            <a:ext cx="52400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&lt; To be continued… &gt;</a:t>
            </a:r>
            <a:endParaRPr lang="en-GB" sz="1100" dirty="0">
              <a:effectLst/>
              <a:latin typeface="Century Gothic" panose="020B050202020202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8" name="Половина рамки 7">
            <a:extLst>
              <a:ext uri="{FF2B5EF4-FFF2-40B4-BE49-F238E27FC236}">
                <a16:creationId xmlns:a16="http://schemas.microsoft.com/office/drawing/2014/main" id="{D40FEDB7-AA2B-E765-2A83-C8F80CB7A952}"/>
              </a:ext>
            </a:extLst>
          </p:cNvPr>
          <p:cNvSpPr/>
          <p:nvPr/>
        </p:nvSpPr>
        <p:spPr>
          <a:xfrm>
            <a:off x="1333210" y="1026083"/>
            <a:ext cx="1274460" cy="1274460"/>
          </a:xfrm>
          <a:prstGeom prst="halfFrame">
            <a:avLst>
              <a:gd name="adj1" fmla="val 4853"/>
              <a:gd name="adj2" fmla="val 5949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Половина рамки 8">
            <a:extLst>
              <a:ext uri="{FF2B5EF4-FFF2-40B4-BE49-F238E27FC236}">
                <a16:creationId xmlns:a16="http://schemas.microsoft.com/office/drawing/2014/main" id="{C8B1B551-8A34-8969-821F-0C9395BDBA78}"/>
              </a:ext>
            </a:extLst>
          </p:cNvPr>
          <p:cNvSpPr/>
          <p:nvPr/>
        </p:nvSpPr>
        <p:spPr>
          <a:xfrm rot="10800000">
            <a:off x="9394123" y="3849407"/>
            <a:ext cx="1274460" cy="1274460"/>
          </a:xfrm>
          <a:prstGeom prst="halfFrame">
            <a:avLst>
              <a:gd name="adj1" fmla="val 4853"/>
              <a:gd name="adj2" fmla="val 5949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9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A9907-F015-5689-2B57-63D2AFB06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7723" y="1524372"/>
            <a:ext cx="12187348" cy="2330317"/>
          </a:xfrm>
        </p:spPr>
        <p:txBody>
          <a:bodyPr>
            <a:noAutofit/>
          </a:bodyPr>
          <a:lstStyle/>
          <a:p>
            <a:r>
              <a:rPr lang="ru-RU" sz="4400" dirty="0">
                <a:solidFill>
                  <a:srgbClr val="002060"/>
                </a:solidFill>
              </a:rPr>
              <a:t>Исследование возможностей </a:t>
            </a:r>
            <a:r>
              <a:rPr lang="ru-RU" sz="4400" dirty="0" err="1">
                <a:solidFill>
                  <a:srgbClr val="002060"/>
                </a:solidFill>
              </a:rPr>
              <a:t>файн</a:t>
            </a:r>
            <a:r>
              <a:rPr lang="ru-RU" sz="4400" dirty="0">
                <a:solidFill>
                  <a:srgbClr val="002060"/>
                </a:solidFill>
              </a:rPr>
              <a:t>-тюнинга </a:t>
            </a:r>
            <a:r>
              <a:rPr lang="en-US" sz="4400" dirty="0">
                <a:solidFill>
                  <a:srgbClr val="002060"/>
                </a:solidFill>
              </a:rPr>
              <a:t>LLM </a:t>
            </a:r>
            <a:r>
              <a:rPr lang="ru-RU" sz="4400" dirty="0">
                <a:solidFill>
                  <a:srgbClr val="002060"/>
                </a:solidFill>
              </a:rPr>
              <a:t>для решения задачи повышения читабельности </a:t>
            </a:r>
            <a:r>
              <a:rPr lang="ru-RU" sz="4400" dirty="0" err="1">
                <a:solidFill>
                  <a:srgbClr val="002060"/>
                </a:solidFill>
              </a:rPr>
              <a:t>декомпилированного</a:t>
            </a:r>
            <a:r>
              <a:rPr lang="ru-RU" sz="4400" dirty="0">
                <a:solidFill>
                  <a:srgbClr val="002060"/>
                </a:solidFill>
              </a:rPr>
              <a:t> кода на языке Си</a:t>
            </a:r>
            <a:endParaRPr lang="en-GB" sz="4400" dirty="0">
              <a:solidFill>
                <a:srgbClr val="00206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8F7AF5-E3E7-2A24-AF8B-6FA019099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80" y="55983"/>
            <a:ext cx="1688520" cy="1046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576D4-4472-C70A-B681-5026B92FA23C}"/>
              </a:ext>
            </a:extLst>
          </p:cNvPr>
          <p:cNvSpPr txBox="1"/>
          <p:nvPr/>
        </p:nvSpPr>
        <p:spPr>
          <a:xfrm>
            <a:off x="2265051" y="5133566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GitHub - &gt;</a:t>
            </a:r>
            <a:endParaRPr lang="en-GB" sz="2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9F1215-BFC0-D136-6426-FF7CC1AA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19" y="4242374"/>
            <a:ext cx="2197100" cy="2182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CE2D42-468A-8A66-E4D5-DB770AFD7DCD}"/>
              </a:ext>
            </a:extLst>
          </p:cNvPr>
          <p:cNvSpPr txBox="1"/>
          <p:nvPr/>
        </p:nvSpPr>
        <p:spPr>
          <a:xfrm>
            <a:off x="8366356" y="5148958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&lt; - </a:t>
            </a:r>
            <a:r>
              <a:rPr lang="ru-RU" b="1" dirty="0">
                <a:solidFill>
                  <a:srgbClr val="002060"/>
                </a:solidFill>
                <a:latin typeface="Century Gothic" panose="020B0502020202020204" pitchFamily="34" charset="0"/>
              </a:rPr>
              <a:t>Адаптер на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     Hugging Face</a:t>
            </a:r>
            <a:r>
              <a:rPr lang="ru-RU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endParaRPr lang="en-GB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4079173-063B-8349-D58E-3968B37B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312" y="4112532"/>
            <a:ext cx="1021033" cy="10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73C4BA9C-C219-CC37-2631-A3C7CCA3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401" y="4112533"/>
            <a:ext cx="1021033" cy="10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9717C6-4166-029F-BC76-4F7B3A50BE27}"/>
              </a:ext>
            </a:extLst>
          </p:cNvPr>
          <p:cNvSpPr txBox="1"/>
          <p:nvPr/>
        </p:nvSpPr>
        <p:spPr>
          <a:xfrm>
            <a:off x="1876836" y="225480"/>
            <a:ext cx="823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002060"/>
                </a:solidFill>
                <a:latin typeface="+mj-lt"/>
              </a:rPr>
              <a:t>Индивидуальный проект по программе трека «Искусственный интеллект»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 IT </a:t>
            </a:r>
            <a:r>
              <a:rPr lang="ru-RU" sz="2000" dirty="0">
                <a:solidFill>
                  <a:srgbClr val="002060"/>
                </a:solidFill>
                <a:latin typeface="+mj-lt"/>
              </a:rPr>
              <a:t>Академии </a:t>
            </a:r>
            <a:r>
              <a:rPr lang="en-US" sz="2000" dirty="0">
                <a:solidFill>
                  <a:srgbClr val="002060"/>
                </a:solidFill>
                <a:latin typeface="+mj-lt"/>
              </a:rPr>
              <a:t>Samsung</a:t>
            </a:r>
            <a:r>
              <a:rPr lang="ru-RU" sz="2000" dirty="0">
                <a:solidFill>
                  <a:srgbClr val="002060"/>
                </a:solidFill>
                <a:latin typeface="+mj-lt"/>
              </a:rPr>
              <a:t> </a:t>
            </a:r>
            <a:endParaRPr lang="en-GB" sz="20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F0D4BDE-653B-DED9-BF71-F131F1CE08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2" y="122734"/>
            <a:ext cx="980130" cy="980130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C30F1F-0B28-C2CA-E09D-3EFA9D86A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0" y="4242374"/>
            <a:ext cx="2182495" cy="21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6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C463D-28CB-6E91-9F5F-D7363C1AA592}"/>
              </a:ext>
            </a:extLst>
          </p:cNvPr>
          <p:cNvSpPr txBox="1"/>
          <p:nvPr/>
        </p:nvSpPr>
        <p:spPr>
          <a:xfrm>
            <a:off x="4999385" y="104610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Введение</a:t>
            </a:r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EE80BD-926E-0BAE-8D0F-F345D6AD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6" y="812151"/>
            <a:ext cx="4712589" cy="54491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0D218-B52F-0780-18E5-9008CFC354BE}"/>
              </a:ext>
            </a:extLst>
          </p:cNvPr>
          <p:cNvSpPr txBox="1"/>
          <p:nvPr/>
        </p:nvSpPr>
        <p:spPr>
          <a:xfrm>
            <a:off x="268614" y="6366513"/>
            <a:ext cx="505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Пример вывода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декомпилятора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Hex-Rays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endParaRPr lang="en-GB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12F76-7151-DB93-FCA9-B971DC470B13}"/>
              </a:ext>
            </a:extLst>
          </p:cNvPr>
          <p:cNvSpPr txBox="1"/>
          <p:nvPr/>
        </p:nvSpPr>
        <p:spPr>
          <a:xfrm>
            <a:off x="5410285" y="1351506"/>
            <a:ext cx="651646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большинстве случаев </a:t>
            </a:r>
            <a:r>
              <a:rPr lang="ru-RU" sz="20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декомпилированный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программный код трудно поддается </a:t>
            </a:r>
            <a:r>
              <a:rPr lang="ru-RU" sz="20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анализу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названия переменных и функций лишены изначального заложенного смысла и трудно прослеживается логика программы. В ходе работы над проектом был обучен </a:t>
            </a:r>
            <a:r>
              <a:rPr lang="ru-RU" sz="20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адаптер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языковой модели </a:t>
            </a:r>
            <a:r>
              <a:rPr lang="en-US" sz="2000" b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CodeLlama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предназначенный для улучшения </a:t>
            </a:r>
            <a:r>
              <a:rPr lang="ru-RU" sz="20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декомпилированного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кода на языке </a:t>
            </a:r>
            <a:r>
              <a:rPr lang="ru-RU" sz="20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приближения к исходному коду программы и </a:t>
            </a:r>
            <a:r>
              <a:rPr lang="ru-RU" sz="20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упрощения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человеческого восприятия. Также исследованы возможности адаптера и проведена </a:t>
            </a:r>
            <a:r>
              <a:rPr lang="ru-RU" sz="20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оценка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его эффективности при решении данной задачи.</a:t>
            </a:r>
            <a:endParaRPr lang="en-GB" sz="2000" dirty="0">
              <a:effectLst/>
              <a:latin typeface="Century Gothic" panose="020B050202020202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15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85CE8-64D6-503B-9C11-9C8EA3A5BCAD}"/>
              </a:ext>
            </a:extLst>
          </p:cNvPr>
          <p:cNvSpPr txBox="1"/>
          <p:nvPr/>
        </p:nvSpPr>
        <p:spPr>
          <a:xfrm>
            <a:off x="2367254" y="129789"/>
            <a:ext cx="767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Исследовательская составляющая</a:t>
            </a:r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5BB1C-513C-E140-F372-F91993FFBCF8}"/>
              </a:ext>
            </a:extLst>
          </p:cNvPr>
          <p:cNvSpPr txBox="1"/>
          <p:nvPr/>
        </p:nvSpPr>
        <p:spPr>
          <a:xfrm>
            <a:off x="1718044" y="1521453"/>
            <a:ext cx="87559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Гипотеза: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мощная </a:t>
            </a:r>
            <a:r>
              <a:rPr lang="ru-RU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предобученная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LLM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при относительно небольших затратах на ее тонкую настройку сможет продемонстрировать хорошие результаты при решении задачи повышения читабельности </a:t>
            </a:r>
            <a:r>
              <a:rPr lang="ru-RU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декомпилированного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кода</a:t>
            </a:r>
            <a:endParaRPr lang="ru-RU" sz="2000" b="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ru-RU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ru-RU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Объект исследования -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декомпиляция программного кода</a:t>
            </a:r>
          </a:p>
          <a:p>
            <a:endParaRPr lang="ru-RU" sz="2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ru-RU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Предмет исследования –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применение языковых моделей</a:t>
            </a:r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для анализа программного кода</a:t>
            </a:r>
          </a:p>
          <a:p>
            <a:endParaRPr lang="ru-RU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ru-RU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Методы исследования: 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поиск, анализ, сравнение, моделирование, программирование, тестирование, измерение</a:t>
            </a:r>
            <a:endParaRPr lang="en-GB" sz="2000" dirty="0">
              <a:effectLst/>
              <a:latin typeface="Century Gothic" panose="020B050202020202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sz="18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br>
              <a:rPr lang="ru-RU" sz="1400" b="0" dirty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endParaRPr lang="ru-RU" sz="1400" b="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GB" dirty="0"/>
          </a:p>
        </p:txBody>
      </p:sp>
      <p:pic>
        <p:nvPicPr>
          <p:cNvPr id="2050" name="Picture 2" descr="Иконка лампочка. Лампочка пиктограмма. Лампочка символ. Лампа иконка. Лампочка икона.">
            <a:extLst>
              <a:ext uri="{FF2B5EF4-FFF2-40B4-BE49-F238E27FC236}">
                <a16:creationId xmlns:a16="http://schemas.microsoft.com/office/drawing/2014/main" id="{DAAA62F2-055B-5CDD-2E1D-233D005D4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875" y="1382071"/>
            <a:ext cx="1627829" cy="162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415223C2-9477-8AC2-6BD9-ED9EB55B5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" y="3799986"/>
            <a:ext cx="1550521" cy="15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ловина рамки 3">
            <a:extLst>
              <a:ext uri="{FF2B5EF4-FFF2-40B4-BE49-F238E27FC236}">
                <a16:creationId xmlns:a16="http://schemas.microsoft.com/office/drawing/2014/main" id="{19CBA936-5009-2EBA-394D-2994A098B785}"/>
              </a:ext>
            </a:extLst>
          </p:cNvPr>
          <p:cNvSpPr/>
          <p:nvPr/>
        </p:nvSpPr>
        <p:spPr>
          <a:xfrm>
            <a:off x="1507714" y="1382071"/>
            <a:ext cx="1274460" cy="1274460"/>
          </a:xfrm>
          <a:prstGeom prst="halfFrame">
            <a:avLst>
              <a:gd name="adj1" fmla="val 4853"/>
              <a:gd name="adj2" fmla="val 5949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Половина рамки 4">
            <a:extLst>
              <a:ext uri="{FF2B5EF4-FFF2-40B4-BE49-F238E27FC236}">
                <a16:creationId xmlns:a16="http://schemas.microsoft.com/office/drawing/2014/main" id="{5E4E6567-129C-62EC-E571-370E7FB04372}"/>
              </a:ext>
            </a:extLst>
          </p:cNvPr>
          <p:cNvSpPr/>
          <p:nvPr/>
        </p:nvSpPr>
        <p:spPr>
          <a:xfrm rot="10800000">
            <a:off x="9227415" y="4160172"/>
            <a:ext cx="1274460" cy="1274460"/>
          </a:xfrm>
          <a:prstGeom prst="halfFrame">
            <a:avLst>
              <a:gd name="adj1" fmla="val 4853"/>
              <a:gd name="adj2" fmla="val 5949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2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0C0FE-8770-16D9-16D4-F33844FB8A1E}"/>
              </a:ext>
            </a:extLst>
          </p:cNvPr>
          <p:cNvSpPr txBox="1"/>
          <p:nvPr/>
        </p:nvSpPr>
        <p:spPr>
          <a:xfrm>
            <a:off x="4522352" y="145416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Цель и задачи </a:t>
            </a:r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15DCF-DBB9-F841-9598-5D9CD3440AAA}"/>
              </a:ext>
            </a:extLst>
          </p:cNvPr>
          <p:cNvSpPr txBox="1"/>
          <p:nvPr/>
        </p:nvSpPr>
        <p:spPr>
          <a:xfrm>
            <a:off x="535916" y="1269667"/>
            <a:ext cx="112240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Цель: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разработка адаптера на основе </a:t>
            </a:r>
            <a:r>
              <a:rPr lang="ru-RU" sz="20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предобученной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языковой модели для решения задачи интеллектуальной обработки (в нашем случае – повышения читабельности) </a:t>
            </a:r>
            <a:r>
              <a:rPr lang="ru-RU" sz="20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декомпилированного</a:t>
            </a:r>
            <a:r>
              <a:rPr lang="ru-RU" sz="20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кода, а также оценка его работоспособности</a:t>
            </a:r>
            <a:endParaRPr lang="en-GB" sz="2000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7E892-D5C2-5247-7575-EB6ADFC13A5B}"/>
              </a:ext>
            </a:extLst>
          </p:cNvPr>
          <p:cNvSpPr txBox="1"/>
          <p:nvPr/>
        </p:nvSpPr>
        <p:spPr>
          <a:xfrm>
            <a:off x="5497919" y="2768185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Задачи:</a:t>
            </a:r>
            <a:endParaRPr lang="en-GB" sz="2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7376F-74B2-ACC7-C519-049C064BA46A}"/>
              </a:ext>
            </a:extLst>
          </p:cNvPr>
          <p:cNvSpPr txBox="1"/>
          <p:nvPr/>
        </p:nvSpPr>
        <p:spPr>
          <a:xfrm>
            <a:off x="1780198" y="3491635"/>
            <a:ext cx="2179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1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) Поиск и рассмотрение аналогов</a:t>
            </a:r>
            <a:endParaRPr lang="en-GB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4F993-A2CB-2FFB-39CB-406E08946E0E}"/>
              </a:ext>
            </a:extLst>
          </p:cNvPr>
          <p:cNvSpPr txBox="1"/>
          <p:nvPr/>
        </p:nvSpPr>
        <p:spPr>
          <a:xfrm>
            <a:off x="5444837" y="3491635"/>
            <a:ext cx="1324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2) Выбор языковой модели</a:t>
            </a:r>
            <a:endParaRPr lang="en-GB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A8B76-9681-3DCF-EBEF-1BE9A12049D0}"/>
              </a:ext>
            </a:extLst>
          </p:cNvPr>
          <p:cNvSpPr txBox="1"/>
          <p:nvPr/>
        </p:nvSpPr>
        <p:spPr>
          <a:xfrm>
            <a:off x="8376535" y="3491635"/>
            <a:ext cx="2632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3) Сбор первой части </a:t>
            </a:r>
            <a:r>
              <a:rPr lang="ru-RU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датасета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(исходный код)</a:t>
            </a:r>
            <a:endParaRPr lang="en-GB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2F4DC-7D92-E40E-EE0A-5FF8E8118DD8}"/>
              </a:ext>
            </a:extLst>
          </p:cNvPr>
          <p:cNvSpPr txBox="1"/>
          <p:nvPr/>
        </p:nvSpPr>
        <p:spPr>
          <a:xfrm>
            <a:off x="1595143" y="5109933"/>
            <a:ext cx="25885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4) Компиляция и декомпиляция – подготовка второй части </a:t>
            </a:r>
            <a:r>
              <a:rPr lang="ru-RU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датасета</a:t>
            </a:r>
            <a:endParaRPr lang="en-GB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F020A-47D5-4C47-CCE6-D2BAD70E3FCA}"/>
              </a:ext>
            </a:extLst>
          </p:cNvPr>
          <p:cNvSpPr txBox="1"/>
          <p:nvPr/>
        </p:nvSpPr>
        <p:spPr>
          <a:xfrm>
            <a:off x="5037900" y="5376191"/>
            <a:ext cx="2220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5) Файн-тюнинг модели</a:t>
            </a:r>
            <a:endParaRPr lang="en-GB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E7523-3372-8473-CD23-56F3FB6D256F}"/>
              </a:ext>
            </a:extLst>
          </p:cNvPr>
          <p:cNvSpPr txBox="1"/>
          <p:nvPr/>
        </p:nvSpPr>
        <p:spPr>
          <a:xfrm>
            <a:off x="8138779" y="5376191"/>
            <a:ext cx="210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6) Проведение тестов</a:t>
            </a:r>
            <a:endParaRPr lang="en-GB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5F3F82AA-FA5E-4261-198A-00BF4DA900F9}"/>
              </a:ext>
            </a:extLst>
          </p:cNvPr>
          <p:cNvSpPr/>
          <p:nvPr/>
        </p:nvSpPr>
        <p:spPr>
          <a:xfrm>
            <a:off x="1738949" y="3337602"/>
            <a:ext cx="2239738" cy="135834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6BD4AE9-B464-B95C-8EB5-A6313250B4A9}"/>
              </a:ext>
            </a:extLst>
          </p:cNvPr>
          <p:cNvSpPr/>
          <p:nvPr/>
        </p:nvSpPr>
        <p:spPr>
          <a:xfrm>
            <a:off x="5304192" y="3302986"/>
            <a:ext cx="1606159" cy="139296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835A8C43-3521-577B-FAC7-A6D349AD1168}"/>
              </a:ext>
            </a:extLst>
          </p:cNvPr>
          <p:cNvSpPr/>
          <p:nvPr/>
        </p:nvSpPr>
        <p:spPr>
          <a:xfrm>
            <a:off x="8274552" y="3302985"/>
            <a:ext cx="2418510" cy="13929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B4C33D9-9FAD-EE4A-6EC6-7FDE309DF944}"/>
              </a:ext>
            </a:extLst>
          </p:cNvPr>
          <p:cNvSpPr/>
          <p:nvPr/>
        </p:nvSpPr>
        <p:spPr>
          <a:xfrm>
            <a:off x="1486774" y="5003541"/>
            <a:ext cx="2799040" cy="151043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1E03D81E-238E-0549-49E3-B5E7026F5F23}"/>
              </a:ext>
            </a:extLst>
          </p:cNvPr>
          <p:cNvSpPr/>
          <p:nvPr/>
        </p:nvSpPr>
        <p:spPr>
          <a:xfrm>
            <a:off x="4933803" y="5222303"/>
            <a:ext cx="2428313" cy="1015663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EA9D8A9-0B73-1F65-CD56-5039466FEF39}"/>
              </a:ext>
            </a:extLst>
          </p:cNvPr>
          <p:cNvSpPr/>
          <p:nvPr/>
        </p:nvSpPr>
        <p:spPr>
          <a:xfrm>
            <a:off x="8075251" y="5222303"/>
            <a:ext cx="2230578" cy="1015663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17FEF27-6E10-81D1-915D-09AB2506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0" y="3491635"/>
            <a:ext cx="1143628" cy="114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04E458D7-D94E-34D7-30F9-6A5258061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928" y="5158320"/>
            <a:ext cx="1091465" cy="11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>
            <a:extLst>
              <a:ext uri="{FF2B5EF4-FFF2-40B4-BE49-F238E27FC236}">
                <a16:creationId xmlns:a16="http://schemas.microsoft.com/office/drawing/2014/main" id="{9535200F-CDB7-02C5-2FC8-4F76C03DE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1" y="3429000"/>
            <a:ext cx="1324074" cy="135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6">
            <a:extLst>
              <a:ext uri="{FF2B5EF4-FFF2-40B4-BE49-F238E27FC236}">
                <a16:creationId xmlns:a16="http://schemas.microsoft.com/office/drawing/2014/main" id="{2BBAA2CF-651C-DD8D-7CB2-2887B93B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782" y="3414547"/>
            <a:ext cx="1362770" cy="135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6">
            <a:extLst>
              <a:ext uri="{FF2B5EF4-FFF2-40B4-BE49-F238E27FC236}">
                <a16:creationId xmlns:a16="http://schemas.microsoft.com/office/drawing/2014/main" id="{E3B760C5-C87D-8CB1-7922-56E6C249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062" y="3414547"/>
            <a:ext cx="1498938" cy="135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6">
            <a:extLst>
              <a:ext uri="{FF2B5EF4-FFF2-40B4-BE49-F238E27FC236}">
                <a16:creationId xmlns:a16="http://schemas.microsoft.com/office/drawing/2014/main" id="{8B11E1EF-C1E8-A3CF-F29D-041128602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91" y="5155626"/>
            <a:ext cx="1498938" cy="135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6">
            <a:extLst>
              <a:ext uri="{FF2B5EF4-FFF2-40B4-BE49-F238E27FC236}">
                <a16:creationId xmlns:a16="http://schemas.microsoft.com/office/drawing/2014/main" id="{6C24B454-4BB1-FE5B-B7D7-CC70A3751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749" y="5155625"/>
            <a:ext cx="639101" cy="135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16">
            <a:extLst>
              <a:ext uri="{FF2B5EF4-FFF2-40B4-BE49-F238E27FC236}">
                <a16:creationId xmlns:a16="http://schemas.microsoft.com/office/drawing/2014/main" id="{83F9AC4B-690A-000C-3A16-F91404DE3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58" y="5155624"/>
            <a:ext cx="712992" cy="135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Равнобедренный треугольник 1030">
            <a:extLst>
              <a:ext uri="{FF2B5EF4-FFF2-40B4-BE49-F238E27FC236}">
                <a16:creationId xmlns:a16="http://schemas.microsoft.com/office/drawing/2014/main" id="{90BFA91D-4705-5F79-7EA1-F4D08EDD22D3}"/>
              </a:ext>
            </a:extLst>
          </p:cNvPr>
          <p:cNvSpPr/>
          <p:nvPr/>
        </p:nvSpPr>
        <p:spPr>
          <a:xfrm rot="5400000">
            <a:off x="5129232" y="3933800"/>
            <a:ext cx="152755" cy="16708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032" name="Равнобедренный треугольник 1031">
            <a:extLst>
              <a:ext uri="{FF2B5EF4-FFF2-40B4-BE49-F238E27FC236}">
                <a16:creationId xmlns:a16="http://schemas.microsoft.com/office/drawing/2014/main" id="{AC1DF09B-DF51-4217-9C5A-171E5A82272F}"/>
              </a:ext>
            </a:extLst>
          </p:cNvPr>
          <p:cNvSpPr/>
          <p:nvPr/>
        </p:nvSpPr>
        <p:spPr>
          <a:xfrm rot="5400000">
            <a:off x="8096191" y="3915923"/>
            <a:ext cx="152755" cy="16708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033" name="Равнобедренный треугольник 1032">
            <a:extLst>
              <a:ext uri="{FF2B5EF4-FFF2-40B4-BE49-F238E27FC236}">
                <a16:creationId xmlns:a16="http://schemas.microsoft.com/office/drawing/2014/main" id="{33855829-A496-9ECB-3157-DC8DFCE4613D}"/>
              </a:ext>
            </a:extLst>
          </p:cNvPr>
          <p:cNvSpPr/>
          <p:nvPr/>
        </p:nvSpPr>
        <p:spPr>
          <a:xfrm rot="5400000">
            <a:off x="4766930" y="5674877"/>
            <a:ext cx="152755" cy="16708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034" name="Равнобедренный треугольник 1033">
            <a:extLst>
              <a:ext uri="{FF2B5EF4-FFF2-40B4-BE49-F238E27FC236}">
                <a16:creationId xmlns:a16="http://schemas.microsoft.com/office/drawing/2014/main" id="{4EAEBA18-E50A-0B85-C35E-0156F9D4A273}"/>
              </a:ext>
            </a:extLst>
          </p:cNvPr>
          <p:cNvSpPr/>
          <p:nvPr/>
        </p:nvSpPr>
        <p:spPr>
          <a:xfrm rot="5400000">
            <a:off x="7915329" y="5674877"/>
            <a:ext cx="152755" cy="16708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035" name="Равнобедренный треугольник 1034">
            <a:extLst>
              <a:ext uri="{FF2B5EF4-FFF2-40B4-BE49-F238E27FC236}">
                <a16:creationId xmlns:a16="http://schemas.microsoft.com/office/drawing/2014/main" id="{DF1AF764-6F4B-5C94-B384-D3308F373603}"/>
              </a:ext>
            </a:extLst>
          </p:cNvPr>
          <p:cNvSpPr/>
          <p:nvPr/>
        </p:nvSpPr>
        <p:spPr>
          <a:xfrm rot="5400000">
            <a:off x="1323377" y="5656091"/>
            <a:ext cx="152755" cy="16708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03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6B8156-EFF3-A241-822B-01598D2DBE4C}"/>
              </a:ext>
            </a:extLst>
          </p:cNvPr>
          <p:cNvSpPr txBox="1"/>
          <p:nvPr/>
        </p:nvSpPr>
        <p:spPr>
          <a:xfrm>
            <a:off x="4322117" y="153563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Стек технологий</a:t>
            </a:r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DF4BF-7E4A-0739-9891-7D37B1B4DE8C}"/>
              </a:ext>
            </a:extLst>
          </p:cNvPr>
          <p:cNvSpPr txBox="1"/>
          <p:nvPr/>
        </p:nvSpPr>
        <p:spPr>
          <a:xfrm>
            <a:off x="605459" y="587992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Компилятор - </a:t>
            </a:r>
            <a:r>
              <a:rPr lang="en-US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GCC</a:t>
            </a:r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11.4.0</a:t>
            </a:r>
            <a:endParaRPr lang="ru-RU" dirty="0">
              <a:solidFill>
                <a:srgbClr val="002060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A2F11-2507-CE46-8A60-58BAA46CAB3B}"/>
              </a:ext>
            </a:extLst>
          </p:cNvPr>
          <p:cNvSpPr txBox="1"/>
          <p:nvPr/>
        </p:nvSpPr>
        <p:spPr>
          <a:xfrm>
            <a:off x="332636" y="2678271"/>
            <a:ext cx="3741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Основа </a:t>
            </a:r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датасета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- </a:t>
            </a:r>
            <a:r>
              <a:rPr lang="en-US" sz="18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FormAI</a:t>
            </a:r>
            <a:r>
              <a:rPr lang="en-US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Dataset</a:t>
            </a:r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(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95</a:t>
            </a:r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тыс. примеров из исходного кода на Си)</a:t>
            </a:r>
          </a:p>
          <a:p>
            <a:endParaRPr lang="en-GB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DC7472-6135-894B-1C47-F32E08FE0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"/>
          <a:stretch/>
        </p:blipFill>
        <p:spPr bwMode="auto">
          <a:xfrm>
            <a:off x="873671" y="1007586"/>
            <a:ext cx="2533650" cy="1670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AAF96543-8B05-2755-5B03-240B4273FC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055" y="3741643"/>
            <a:ext cx="2292985" cy="158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Picture background">
            <a:extLst>
              <a:ext uri="{FF2B5EF4-FFF2-40B4-BE49-F238E27FC236}">
                <a16:creationId xmlns:a16="http://schemas.microsoft.com/office/drawing/2014/main" id="{2882DAD3-D577-FEBF-FDBD-19EB7204DD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09" b="37710"/>
          <a:stretch/>
        </p:blipFill>
        <p:spPr bwMode="auto">
          <a:xfrm>
            <a:off x="8528774" y="1007586"/>
            <a:ext cx="2789555" cy="685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0CE3E6-0FF2-D097-EE4F-FAFEC3D060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" r="1299"/>
          <a:stretch/>
        </p:blipFill>
        <p:spPr bwMode="auto">
          <a:xfrm>
            <a:off x="8528774" y="1744757"/>
            <a:ext cx="2789555" cy="1052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100F6A-03A4-4E51-E088-5D066F74F0F7}"/>
              </a:ext>
            </a:extLst>
          </p:cNvPr>
          <p:cNvSpPr txBox="1"/>
          <p:nvPr/>
        </p:nvSpPr>
        <p:spPr>
          <a:xfrm>
            <a:off x="8237059" y="2818313"/>
            <a:ext cx="3372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Декомпиляторы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- </a:t>
            </a:r>
            <a:r>
              <a:rPr lang="en-US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Hex</a:t>
            </a:r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Rays</a:t>
            </a:r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(</a:t>
            </a:r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8.3.0.230608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), 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RetDec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(v5.0)</a:t>
            </a:r>
            <a:endParaRPr lang="ru-RU" dirty="0">
              <a:solidFill>
                <a:srgbClr val="002060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1FDD0-7721-2903-031C-4AF693B793B3}"/>
              </a:ext>
            </a:extLst>
          </p:cNvPr>
          <p:cNvSpPr txBox="1"/>
          <p:nvPr/>
        </p:nvSpPr>
        <p:spPr>
          <a:xfrm>
            <a:off x="8033328" y="5324063"/>
            <a:ext cx="3780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Языковая модель - </a:t>
            </a:r>
            <a:r>
              <a:rPr lang="en-US" sz="180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CodeLlama</a:t>
            </a:r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-7</a:t>
            </a:r>
            <a:r>
              <a:rPr lang="en-US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</a:t>
            </a:r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(7 миллиардов обучаемых параметров)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D29BEA65-0E00-AC80-3AFA-0A3598742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65" b="7924"/>
          <a:stretch/>
        </p:blipFill>
        <p:spPr bwMode="auto">
          <a:xfrm>
            <a:off x="1095261" y="3741643"/>
            <a:ext cx="2090469" cy="209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2200556-5374-9845-1195-253C1674125A}"/>
              </a:ext>
            </a:extLst>
          </p:cNvPr>
          <p:cNvSpPr/>
          <p:nvPr/>
        </p:nvSpPr>
        <p:spPr>
          <a:xfrm>
            <a:off x="4488070" y="2818312"/>
            <a:ext cx="3208987" cy="151255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085F2-2551-4F21-3D09-8F0EDB4BFB35}"/>
              </a:ext>
            </a:extLst>
          </p:cNvPr>
          <p:cNvSpPr txBox="1"/>
          <p:nvPr/>
        </p:nvSpPr>
        <p:spPr>
          <a:xfrm>
            <a:off x="4431518" y="2913823"/>
            <a:ext cx="332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Century Gothic" panose="020B0502020202020204" pitchFamily="34" charset="0"/>
              </a:rPr>
              <a:t>Адаптер</a:t>
            </a:r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с </a:t>
            </a:r>
            <a:r>
              <a:rPr lang="ru-RU" sz="18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1,05 млн. обучаемых параметров (0,015 % от всех параметров модели)</a:t>
            </a:r>
            <a:endParaRPr lang="ru-RU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691669F2-4F5C-E3A0-6FD7-9E35FC70E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185728" y="4326424"/>
            <a:ext cx="2292985" cy="5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BE39DE-26FC-7689-FEF7-A30D7C4C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68" y="2112330"/>
            <a:ext cx="1765006" cy="68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0A47481B-AE65-04FD-B643-8D28F0D71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37763" y="2112328"/>
            <a:ext cx="1990467" cy="68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084A82FA-D5DD-6BFD-0D11-F5EB3DAB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742994" y="4326422"/>
            <a:ext cx="1990467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Равнобедренный треугольник 17">
            <a:extLst>
              <a:ext uri="{FF2B5EF4-FFF2-40B4-BE49-F238E27FC236}">
                <a16:creationId xmlns:a16="http://schemas.microsoft.com/office/drawing/2014/main" id="{4F79CE3A-A71A-94EB-7E34-C0A288149CE0}"/>
              </a:ext>
            </a:extLst>
          </p:cNvPr>
          <p:cNvSpPr/>
          <p:nvPr/>
        </p:nvSpPr>
        <p:spPr>
          <a:xfrm rot="9406791">
            <a:off x="5320727" y="2664957"/>
            <a:ext cx="152755" cy="16708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F59BB430-90CF-7FCC-16DD-7B802CA52512}"/>
              </a:ext>
            </a:extLst>
          </p:cNvPr>
          <p:cNvSpPr/>
          <p:nvPr/>
        </p:nvSpPr>
        <p:spPr>
          <a:xfrm rot="12051021">
            <a:off x="6716464" y="2646420"/>
            <a:ext cx="152755" cy="16708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C8FC074C-216B-F1DE-A9D6-20756D5AE41A}"/>
              </a:ext>
            </a:extLst>
          </p:cNvPr>
          <p:cNvSpPr/>
          <p:nvPr/>
        </p:nvSpPr>
        <p:spPr>
          <a:xfrm rot="2207309">
            <a:off x="5364276" y="4325931"/>
            <a:ext cx="152755" cy="16708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46767C02-8A08-FD78-6716-1BE6E2AADA75}"/>
              </a:ext>
            </a:extLst>
          </p:cNvPr>
          <p:cNvSpPr/>
          <p:nvPr/>
        </p:nvSpPr>
        <p:spPr>
          <a:xfrm rot="19979265">
            <a:off x="6716463" y="4329459"/>
            <a:ext cx="152755" cy="167086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8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E38833-8415-1D9D-C2C4-141629F65800}"/>
              </a:ext>
            </a:extLst>
          </p:cNvPr>
          <p:cNvSpPr txBox="1"/>
          <p:nvPr/>
        </p:nvSpPr>
        <p:spPr>
          <a:xfrm>
            <a:off x="4876218" y="103163"/>
            <a:ext cx="2439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Fine</a:t>
            </a:r>
            <a:r>
              <a:rPr lang="ru-RU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tuning</a:t>
            </a:r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34591-DC9C-1E9D-DA62-7ADBE50FCDFA}"/>
              </a:ext>
            </a:extLst>
          </p:cNvPr>
          <p:cNvSpPr txBox="1"/>
          <p:nvPr/>
        </p:nvSpPr>
        <p:spPr>
          <a:xfrm>
            <a:off x="5738765" y="5502728"/>
            <a:ext cx="4307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Последний лучший </a:t>
            </a:r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loss =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0.1435</a:t>
            </a:r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endParaRPr lang="en-GB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571AF88-88DA-6C43-DA72-B717B6CE3F63}"/>
              </a:ext>
            </a:extLst>
          </p:cNvPr>
          <p:cNvSpPr/>
          <p:nvPr/>
        </p:nvSpPr>
        <p:spPr>
          <a:xfrm>
            <a:off x="5665204" y="5406126"/>
            <a:ext cx="4318329" cy="593313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92D6D5-32F8-90FB-C7AF-04AFD4B8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2" y="836059"/>
            <a:ext cx="5195561" cy="58509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9C2893-161B-EC4C-396D-CD58D87B82B1}"/>
              </a:ext>
            </a:extLst>
          </p:cNvPr>
          <p:cNvSpPr txBox="1"/>
          <p:nvPr/>
        </p:nvSpPr>
        <p:spPr>
          <a:xfrm>
            <a:off x="5516645" y="836059"/>
            <a:ext cx="5812810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&lt;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Квантизация модели: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NF4</a:t>
            </a:r>
          </a:p>
          <a:p>
            <a:endParaRPr lang="en-US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&lt;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Характеристики адаптера:</a:t>
            </a:r>
          </a:p>
          <a:p>
            <a:r>
              <a:rPr lang="en-GB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  </a:t>
            </a:r>
            <a:r>
              <a:rPr lang="en-GB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LoRA</a:t>
            </a:r>
            <a:r>
              <a:rPr lang="en-GB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R = </a:t>
            </a:r>
            <a:r>
              <a:rPr lang="en-GB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1</a:t>
            </a:r>
          </a:p>
          <a:p>
            <a:r>
              <a:rPr lang="en-GB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  </a:t>
            </a:r>
            <a:r>
              <a:rPr lang="en-GB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LoRA</a:t>
            </a:r>
            <a:r>
              <a:rPr lang="en-GB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alpha = </a:t>
            </a:r>
            <a:r>
              <a:rPr lang="en-GB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16</a:t>
            </a:r>
            <a:endParaRPr lang="ru-RU" sz="2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  </a:t>
            </a:r>
            <a:r>
              <a:rPr lang="en-US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LoRA</a:t>
            </a:r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dropout =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0.05</a:t>
            </a:r>
            <a:endParaRPr lang="en-GB" sz="2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 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Целевые модули: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query, key, value, output</a:t>
            </a:r>
          </a:p>
          <a:p>
            <a:endParaRPr lang="en-US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&lt;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Параметры обучения:</a:t>
            </a:r>
          </a:p>
          <a:p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 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Режим обучения –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FP16</a:t>
            </a:r>
          </a:p>
          <a:p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  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Оптимизатор – </a:t>
            </a:r>
            <a:r>
              <a:rPr lang="en-US" sz="2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AdamW</a:t>
            </a:r>
            <a:endParaRPr lang="ru-RU" sz="2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ru-RU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&lt; </a:t>
            </a:r>
            <a:r>
              <a:rPr lang="ru-RU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Метод обучения –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Self-Supervised Learning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05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08E6D-7B16-D50C-7B1A-C7FA9B1678FF}"/>
              </a:ext>
            </a:extLst>
          </p:cNvPr>
          <p:cNvSpPr txBox="1"/>
          <p:nvPr/>
        </p:nvSpPr>
        <p:spPr>
          <a:xfrm>
            <a:off x="4530507" y="14072"/>
            <a:ext cx="3130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Тестирование</a:t>
            </a:r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1B93A-6E1A-A580-306F-1A1B1042E893}"/>
              </a:ext>
            </a:extLst>
          </p:cNvPr>
          <p:cNvSpPr txBox="1"/>
          <p:nvPr/>
        </p:nvSpPr>
        <p:spPr>
          <a:xfrm>
            <a:off x="4200287" y="1520011"/>
            <a:ext cx="3791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H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ex-Rays:</a:t>
            </a:r>
          </a:p>
          <a:p>
            <a:pPr algn="ctr"/>
            <a:endParaRPr lang="en-GB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Sentense</a:t>
            </a:r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 BLEU = 40.70% / 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44.74%</a:t>
            </a:r>
          </a:p>
          <a:p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Corpus BLEU = 38.86% / 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42.57%</a:t>
            </a:r>
          </a:p>
          <a:p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AED = 0.92 / 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0.67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BF238-037E-78C0-ACF0-114FD1D57C41}"/>
              </a:ext>
            </a:extLst>
          </p:cNvPr>
          <p:cNvSpPr txBox="1"/>
          <p:nvPr/>
        </p:nvSpPr>
        <p:spPr>
          <a:xfrm>
            <a:off x="8517264" y="507426"/>
            <a:ext cx="313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Sentence BLEU,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DecLlama</a:t>
            </a:r>
            <a:endParaRPr lang="en-GB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1D92B0-566C-97FB-9DF0-0ADFE4F9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23" y="876758"/>
            <a:ext cx="3968068" cy="2822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1D4B4D-23E2-668B-3B9E-395AE076E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" y="876758"/>
            <a:ext cx="3871910" cy="2826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6F3343-4611-5E52-606E-807D048D5B72}"/>
              </a:ext>
            </a:extLst>
          </p:cNvPr>
          <p:cNvSpPr txBox="1"/>
          <p:nvPr/>
        </p:nvSpPr>
        <p:spPr>
          <a:xfrm>
            <a:off x="313032" y="465903"/>
            <a:ext cx="34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Sentence BLEU, </a:t>
            </a: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CodeLlama</a:t>
            </a:r>
            <a:endParaRPr lang="en-GB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D340B48-62E1-E122-6683-2B2F23B7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38" y="3784722"/>
            <a:ext cx="3968067" cy="29160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7A09785-4D62-2233-41EE-A3F05FBC9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" y="3786766"/>
            <a:ext cx="3871910" cy="29207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7A5DF1-BDF0-265B-FB09-64C50C73AB9B}"/>
              </a:ext>
            </a:extLst>
          </p:cNvPr>
          <p:cNvSpPr txBox="1"/>
          <p:nvPr/>
        </p:nvSpPr>
        <p:spPr>
          <a:xfrm>
            <a:off x="4200287" y="4504058"/>
            <a:ext cx="3791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RetDec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:</a:t>
            </a:r>
          </a:p>
          <a:p>
            <a:pPr algn="ctr"/>
            <a:endParaRPr lang="en-GB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n-GB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Sentense</a:t>
            </a:r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 BLEU = 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41.80%</a:t>
            </a:r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 / 37.02%</a:t>
            </a:r>
          </a:p>
          <a:p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Corpus BLEU = 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37.95%</a:t>
            </a:r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 / 34.68%</a:t>
            </a:r>
          </a:p>
          <a:p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AED = 1.13 / 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0.71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C95F0A45-FC52-DA39-0D16-110232FFBD43}"/>
              </a:ext>
            </a:extLst>
          </p:cNvPr>
          <p:cNvSpPr/>
          <p:nvPr/>
        </p:nvSpPr>
        <p:spPr>
          <a:xfrm>
            <a:off x="4111966" y="1429527"/>
            <a:ext cx="3871910" cy="169868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AE969865-BC96-8984-9C33-396054EA5D9B}"/>
              </a:ext>
            </a:extLst>
          </p:cNvPr>
          <p:cNvSpPr/>
          <p:nvPr/>
        </p:nvSpPr>
        <p:spPr>
          <a:xfrm>
            <a:off x="4119800" y="4393378"/>
            <a:ext cx="3871910" cy="169868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8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60FF7-E991-343E-44AB-0BF30191BDF3}"/>
              </a:ext>
            </a:extLst>
          </p:cNvPr>
          <p:cNvSpPr txBox="1"/>
          <p:nvPr/>
        </p:nvSpPr>
        <p:spPr>
          <a:xfrm>
            <a:off x="3691335" y="47650"/>
            <a:ext cx="4809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Субъективная оценка</a:t>
            </a:r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D8FB8385-92A4-6684-1706-9880AAF38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356879"/>
              </p:ext>
            </p:extLst>
          </p:nvPr>
        </p:nvGraphicFramePr>
        <p:xfrm>
          <a:off x="4435399" y="784838"/>
          <a:ext cx="5433635" cy="3038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E6EA18-C98E-99FE-384E-59A2E9D2C7DD}"/>
              </a:ext>
            </a:extLst>
          </p:cNvPr>
          <p:cNvSpPr txBox="1"/>
          <p:nvPr/>
        </p:nvSpPr>
        <p:spPr>
          <a:xfrm>
            <a:off x="6157989" y="1542214"/>
            <a:ext cx="1976823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CodeLlama</a:t>
            </a:r>
            <a:endParaRPr lang="en-US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(Hex-Rays)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0 – 46%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1 – 16%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2 – 38%</a:t>
            </a:r>
          </a:p>
          <a:p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06300-40F9-EE1E-D33F-D3F36777285E}"/>
              </a:ext>
            </a:extLst>
          </p:cNvPr>
          <p:cNvSpPr txBox="1"/>
          <p:nvPr/>
        </p:nvSpPr>
        <p:spPr>
          <a:xfrm>
            <a:off x="5848171" y="146654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3D5A0-6EF4-8E8F-915F-AB43869D3E66}"/>
              </a:ext>
            </a:extLst>
          </p:cNvPr>
          <p:cNvSpPr txBox="1"/>
          <p:nvPr/>
        </p:nvSpPr>
        <p:spPr>
          <a:xfrm>
            <a:off x="8162153" y="175892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EF853-3982-B1AC-021A-FEA5D8145DA7}"/>
              </a:ext>
            </a:extLst>
          </p:cNvPr>
          <p:cNvSpPr txBox="1"/>
          <p:nvPr/>
        </p:nvSpPr>
        <p:spPr>
          <a:xfrm>
            <a:off x="6652367" y="321458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A2EB0EFC-EA87-A5FC-C61B-96BB7E1ACA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387394"/>
              </p:ext>
            </p:extLst>
          </p:nvPr>
        </p:nvGraphicFramePr>
        <p:xfrm>
          <a:off x="8892714" y="763634"/>
          <a:ext cx="4606641" cy="2984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4755903-53E5-1183-8D7D-4E6358086B35}"/>
              </a:ext>
            </a:extLst>
          </p:cNvPr>
          <p:cNvSpPr txBox="1"/>
          <p:nvPr/>
        </p:nvSpPr>
        <p:spPr>
          <a:xfrm>
            <a:off x="9507478" y="1533075"/>
            <a:ext cx="1757982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DecLlama</a:t>
            </a:r>
            <a:endParaRPr lang="en-US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(Hex-Rays)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0 – 5%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1 – 8%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2 – 87%</a:t>
            </a:r>
          </a:p>
          <a:p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245B9-F11A-5A58-A844-F51B1BB82E17}"/>
              </a:ext>
            </a:extLst>
          </p:cNvPr>
          <p:cNvSpPr txBox="1"/>
          <p:nvPr/>
        </p:nvSpPr>
        <p:spPr>
          <a:xfrm>
            <a:off x="10386469" y="784838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146AE-0B1F-BC6B-99FF-8CDD2CB31002}"/>
              </a:ext>
            </a:extLst>
          </p:cNvPr>
          <p:cNvSpPr txBox="1"/>
          <p:nvPr/>
        </p:nvSpPr>
        <p:spPr>
          <a:xfrm>
            <a:off x="10846751" y="9483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99BF2-5760-99D1-647C-537F3E0BB8AD}"/>
              </a:ext>
            </a:extLst>
          </p:cNvPr>
          <p:cNvSpPr txBox="1"/>
          <p:nvPr/>
        </p:nvSpPr>
        <p:spPr>
          <a:xfrm>
            <a:off x="9754657" y="3163364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C4A807EA-B597-A84F-18BD-4E3307CFD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5107846"/>
              </p:ext>
            </p:extLst>
          </p:nvPr>
        </p:nvGraphicFramePr>
        <p:xfrm>
          <a:off x="5445335" y="3770494"/>
          <a:ext cx="5433635" cy="2984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E461999-4A28-794F-2CB7-9C061C6C75B4}"/>
              </a:ext>
            </a:extLst>
          </p:cNvPr>
          <p:cNvSpPr txBox="1"/>
          <p:nvPr/>
        </p:nvSpPr>
        <p:spPr>
          <a:xfrm>
            <a:off x="6082547" y="4553079"/>
            <a:ext cx="2119491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CodeLlama</a:t>
            </a:r>
            <a:endParaRPr lang="en-US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RetDec</a:t>
            </a:r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0 – 25%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1 – 48%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2 – 27%</a:t>
            </a:r>
          </a:p>
          <a:p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A9964E-EAD8-73BC-C782-FE1F6269DB94}"/>
              </a:ext>
            </a:extLst>
          </p:cNvPr>
          <p:cNvSpPr txBox="1"/>
          <p:nvPr/>
        </p:nvSpPr>
        <p:spPr>
          <a:xfrm>
            <a:off x="6039093" y="4181132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BF627-2B33-9F44-33FF-317D54FB9DD4}"/>
              </a:ext>
            </a:extLst>
          </p:cNvPr>
          <p:cNvSpPr txBox="1"/>
          <p:nvPr/>
        </p:nvSpPr>
        <p:spPr>
          <a:xfrm>
            <a:off x="7831596" y="415831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2C678A-AB4C-4703-EFED-7882737E1638}"/>
              </a:ext>
            </a:extLst>
          </p:cNvPr>
          <p:cNvSpPr txBox="1"/>
          <p:nvPr/>
        </p:nvSpPr>
        <p:spPr>
          <a:xfrm>
            <a:off x="6982213" y="627322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7CD30997-6031-DFD7-CCBF-D8D461027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576304"/>
              </p:ext>
            </p:extLst>
          </p:nvPr>
        </p:nvGraphicFramePr>
        <p:xfrm>
          <a:off x="8511856" y="3780290"/>
          <a:ext cx="5946192" cy="2984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B9E9CB-F8FD-76A9-3273-AB637DE0608B}"/>
              </a:ext>
            </a:extLst>
          </p:cNvPr>
          <p:cNvSpPr txBox="1"/>
          <p:nvPr/>
        </p:nvSpPr>
        <p:spPr>
          <a:xfrm>
            <a:off x="9454162" y="4553078"/>
            <a:ext cx="1864613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DecLlama</a:t>
            </a:r>
            <a:endParaRPr lang="en-US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RetDec</a:t>
            </a:r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0 – 20%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1 – 33%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2 – 47%</a:t>
            </a:r>
          </a:p>
          <a:p>
            <a:endParaRPr lang="en-US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31E33-FE48-627E-EA29-AAC80D9360AF}"/>
              </a:ext>
            </a:extLst>
          </p:cNvPr>
          <p:cNvSpPr txBox="1"/>
          <p:nvPr/>
        </p:nvSpPr>
        <p:spPr>
          <a:xfrm>
            <a:off x="9005026" y="476590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307D73-3207-C992-B9A2-346CFA3EB532}"/>
              </a:ext>
            </a:extLst>
          </p:cNvPr>
          <p:cNvSpPr txBox="1"/>
          <p:nvPr/>
        </p:nvSpPr>
        <p:spPr>
          <a:xfrm>
            <a:off x="10904879" y="405874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DA0C61-1FA9-5A8A-35D4-ECC3C23DE062}"/>
              </a:ext>
            </a:extLst>
          </p:cNvPr>
          <p:cNvSpPr txBox="1"/>
          <p:nvPr/>
        </p:nvSpPr>
        <p:spPr>
          <a:xfrm>
            <a:off x="11111827" y="5877107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en-GB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093B675-39A8-A37F-81CE-8454EBD3E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2" y="1154393"/>
            <a:ext cx="4282564" cy="261610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B21FC21-8EDC-A71A-B5F4-38DDC225A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4" y="3888111"/>
            <a:ext cx="4277368" cy="2749270"/>
          </a:xfrm>
          <a:prstGeom prst="rect">
            <a:avLst/>
          </a:prstGeom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98B5EB88-CD60-38A9-9675-7974B28B29D2}"/>
              </a:ext>
            </a:extLst>
          </p:cNvPr>
          <p:cNvSpPr/>
          <p:nvPr/>
        </p:nvSpPr>
        <p:spPr>
          <a:xfrm>
            <a:off x="4336599" y="1208815"/>
            <a:ext cx="358090" cy="333399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Надпись 2">
            <a:extLst>
              <a:ext uri="{FF2B5EF4-FFF2-40B4-BE49-F238E27FC236}">
                <a16:creationId xmlns:a16="http://schemas.microsoft.com/office/drawing/2014/main" id="{F909EF9A-C850-9B47-A820-E2AD1BA82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803" y="1197935"/>
            <a:ext cx="358090" cy="26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ru-RU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1</a:t>
            </a:r>
            <a:endParaRPr lang="en-GB" dirty="0">
              <a:effectLst/>
              <a:latin typeface="Century Gothic" panose="020B050202020202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308D8EEB-D855-34E8-47C2-3C5EDDFBCFAF}"/>
              </a:ext>
            </a:extLst>
          </p:cNvPr>
          <p:cNvSpPr/>
          <p:nvPr/>
        </p:nvSpPr>
        <p:spPr>
          <a:xfrm>
            <a:off x="4336599" y="3941431"/>
            <a:ext cx="358090" cy="333399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1" name="Надпись 2">
            <a:extLst>
              <a:ext uri="{FF2B5EF4-FFF2-40B4-BE49-F238E27FC236}">
                <a16:creationId xmlns:a16="http://schemas.microsoft.com/office/drawing/2014/main" id="{94F870AE-6058-F2E0-7AA0-03358D13F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257" y="3912527"/>
            <a:ext cx="358090" cy="26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ru-RU" b="1" dirty="0">
                <a:solidFill>
                  <a:srgbClr val="002060"/>
                </a:solidFill>
                <a:latin typeface="Century Gothic" panose="020B050202020202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2</a:t>
            </a:r>
            <a:endParaRPr lang="en-GB" dirty="0">
              <a:effectLst/>
              <a:latin typeface="Century Gothic" panose="020B050202020202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C5BF34-5FB8-4BB1-97FA-E835A2F89D5C}"/>
              </a:ext>
            </a:extLst>
          </p:cNvPr>
          <p:cNvSpPr txBox="1"/>
          <p:nvPr/>
        </p:nvSpPr>
        <p:spPr>
          <a:xfrm>
            <a:off x="863655" y="741878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2060"/>
                </a:solidFill>
                <a:latin typeface="Century Gothic" panose="020B0502020202020204" pitchFamily="34" charset="0"/>
              </a:rPr>
              <a:t>1) 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CodeLlama</a:t>
            </a:r>
            <a:r>
              <a:rPr lang="en-US" dirty="0">
                <a:solidFill>
                  <a:srgbClr val="002060"/>
                </a:solidFill>
                <a:latin typeface="Century Gothic" panose="020B0502020202020204" pitchFamily="34" charset="0"/>
              </a:rPr>
              <a:t>, 2) </a:t>
            </a:r>
            <a:r>
              <a:rPr lang="en-US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DecLlama</a:t>
            </a:r>
            <a:endParaRPr lang="en-GB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DA96DBD-BD03-6589-D2B2-B8723D09F173}"/>
              </a:ext>
            </a:extLst>
          </p:cNvPr>
          <p:cNvSpPr/>
          <p:nvPr/>
        </p:nvSpPr>
        <p:spPr>
          <a:xfrm>
            <a:off x="2468664" y="3119117"/>
            <a:ext cx="282139" cy="287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8E8FE28-3885-E198-CBC3-96529210B522}"/>
              </a:ext>
            </a:extLst>
          </p:cNvPr>
          <p:cNvSpPr/>
          <p:nvPr/>
        </p:nvSpPr>
        <p:spPr>
          <a:xfrm>
            <a:off x="1614821" y="1764163"/>
            <a:ext cx="282139" cy="287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EB236C78-195E-17BE-7FD9-225DDBEB1454}"/>
              </a:ext>
            </a:extLst>
          </p:cNvPr>
          <p:cNvSpPr/>
          <p:nvPr/>
        </p:nvSpPr>
        <p:spPr>
          <a:xfrm>
            <a:off x="1896238" y="1934399"/>
            <a:ext cx="282139" cy="287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FF0220B0-2FA4-B40D-B252-1334D2C029FC}"/>
              </a:ext>
            </a:extLst>
          </p:cNvPr>
          <p:cNvSpPr/>
          <p:nvPr/>
        </p:nvSpPr>
        <p:spPr>
          <a:xfrm>
            <a:off x="1896237" y="2285847"/>
            <a:ext cx="282139" cy="287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8351B216-EC47-83EE-821A-3E35E1DC6359}"/>
              </a:ext>
            </a:extLst>
          </p:cNvPr>
          <p:cNvSpPr/>
          <p:nvPr/>
        </p:nvSpPr>
        <p:spPr>
          <a:xfrm>
            <a:off x="1891411" y="2791168"/>
            <a:ext cx="282139" cy="2871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2FFEDFB9-26C1-A3D8-95C8-08CF169E2D89}"/>
              </a:ext>
            </a:extLst>
          </p:cNvPr>
          <p:cNvSpPr/>
          <p:nvPr/>
        </p:nvSpPr>
        <p:spPr>
          <a:xfrm>
            <a:off x="2306062" y="5844615"/>
            <a:ext cx="470592" cy="3101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C35C17A-F0F9-96CE-134A-95E375468445}"/>
              </a:ext>
            </a:extLst>
          </p:cNvPr>
          <p:cNvSpPr/>
          <p:nvPr/>
        </p:nvSpPr>
        <p:spPr>
          <a:xfrm>
            <a:off x="1702958" y="5275100"/>
            <a:ext cx="470592" cy="3101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3C986A1C-4904-60A6-FBCF-273D1066E914}"/>
              </a:ext>
            </a:extLst>
          </p:cNvPr>
          <p:cNvSpPr/>
          <p:nvPr/>
        </p:nvSpPr>
        <p:spPr>
          <a:xfrm>
            <a:off x="1702958" y="4743090"/>
            <a:ext cx="470592" cy="3101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7AA69B-2E44-04FC-2BCB-B8E2A1B3A033}"/>
              </a:ext>
            </a:extLst>
          </p:cNvPr>
          <p:cNvSpPr/>
          <p:nvPr/>
        </p:nvSpPr>
        <p:spPr>
          <a:xfrm>
            <a:off x="817439" y="4239118"/>
            <a:ext cx="470592" cy="3101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F1CDE6-87C6-6FDA-2580-BEA208D9EA3F}"/>
              </a:ext>
            </a:extLst>
          </p:cNvPr>
          <p:cNvSpPr/>
          <p:nvPr/>
        </p:nvSpPr>
        <p:spPr>
          <a:xfrm>
            <a:off x="2233368" y="4228609"/>
            <a:ext cx="470592" cy="3101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09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cllama_demo">
            <a:hlinkClick r:id="" action="ppaction://media"/>
            <a:extLst>
              <a:ext uri="{FF2B5EF4-FFF2-40B4-BE49-F238E27FC236}">
                <a16:creationId xmlns:a16="http://schemas.microsoft.com/office/drawing/2014/main" id="{2C93BB48-F17B-4BAE-BE2A-38719F1344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041" y="872521"/>
            <a:ext cx="10455918" cy="5399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72838-BE06-AB7D-DA98-7F913A1344C6}"/>
              </a:ext>
            </a:extLst>
          </p:cNvPr>
          <p:cNvSpPr txBox="1"/>
          <p:nvPr/>
        </p:nvSpPr>
        <p:spPr>
          <a:xfrm>
            <a:off x="4417494" y="57545"/>
            <a:ext cx="3357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Демонстрация</a:t>
            </a:r>
            <a:endParaRPr lang="en-GB" sz="3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8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665</Words>
  <Application>Microsoft Office PowerPoint</Application>
  <PresentationFormat>Широкоэкранный</PresentationFormat>
  <Paragraphs>108</Paragraphs>
  <Slides>11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Тема Office</vt:lpstr>
      <vt:lpstr>Исследование возможностей файн-тюнинга LLM для решения задачи повышения читабельности декомпилированного кода на языке Си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Исследование возможностей файн-тюнинга LLM для решения задачи повышения читабельности декомпилированного кода на языке Си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EmoQuant</dc:title>
  <dc:creator>Константин Кислов</dc:creator>
  <cp:lastModifiedBy>Константин Кислов</cp:lastModifiedBy>
  <cp:revision>17</cp:revision>
  <dcterms:created xsi:type="dcterms:W3CDTF">2024-04-21T02:54:29Z</dcterms:created>
  <dcterms:modified xsi:type="dcterms:W3CDTF">2024-06-26T20:25:07Z</dcterms:modified>
</cp:coreProperties>
</file>